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59" r:id="rId5"/>
    <p:sldId id="268" r:id="rId6"/>
    <p:sldId id="269" r:id="rId7"/>
    <p:sldId id="270" r:id="rId8"/>
    <p:sldId id="271" r:id="rId9"/>
    <p:sldId id="257" r:id="rId10"/>
    <p:sldId id="258" r:id="rId11"/>
    <p:sldId id="260" r:id="rId12"/>
    <p:sldId id="261" r:id="rId13"/>
    <p:sldId id="262" r:id="rId14"/>
    <p:sldId id="263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 varScale="1">
        <p:scale>
          <a:sx n="94" d="100"/>
          <a:sy n="94" d="100"/>
        </p:scale>
        <p:origin x="82" y="1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81D7D-7AE1-D623-4E02-3336E6A59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21895-5A1E-EFDE-8697-12830AEC0B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D7BB5-6032-EDA3-9853-B6FECF0D0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CA757-DCBD-CB6F-C1DA-CBC902CE3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5FA64-C5EA-0C7B-8629-E0E9D7C31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750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F9F9D-980C-1DBC-3BEC-4C79DC2A1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0E4D43-9BB2-9610-5301-D960D8E31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924B6-B5B9-A244-46D3-577A4F665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986EE-7E71-B79A-0881-4A75E5A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489F9-65EA-F85C-B702-860DC8777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4152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621CB4-C61C-A1EF-362B-ABC5DF1D30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7608EC-432F-BD37-AF7B-952DFFCA91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C2842-5844-C534-6B89-A4187116E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837E8-C27B-A780-9225-26A5F049B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7E75A-1DC7-9F7C-7A9E-657D3CD88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7781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A9CDB-317E-791D-BD25-5D4BA3726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18BE4-8931-FFE1-B0B7-8796B1556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6BEFD-50F0-7873-0687-F606353FC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CEAAD-07BD-790B-C31D-1888D06B3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9BE9D-F736-A4D8-0843-1A11D831E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517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94C25-0704-0EB8-E6C4-C72DF96A4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F96AB-9FFC-586C-6697-84780A9A1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CF9B8-2A7C-CA92-9ACF-977C767E8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1A6F0-7D34-D482-B011-C500E8498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AE8EB-F048-456B-5107-DCA98FF58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58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DCA0E-7027-13F7-7D9D-8302B159E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54-FF70-5103-C9D7-A0BED84C9A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4E9014-BEC7-6370-71CD-B1054E681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A12817-046D-9315-632C-CE5206F5B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D395E4-1201-044C-2EA0-4C3F5078B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1D02C6-5D29-5BE3-1FC4-5814C3422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698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B788B-A2B6-E6A3-0B9F-3FB68A1EF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387062-1C4C-C2B8-F435-C8C46C360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07C038-9C96-3DA4-28D5-A86518E06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4802B4-F619-9214-4FD5-758A2BF1D0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81B679-52B5-6E3C-5189-3BE03EDA7E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247DA8-3631-746C-DC33-821020F20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ACAD7C-1422-7887-F3E3-D46DB2ACB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87BFAA-626A-95CB-35BC-3574D3ED2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1651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01EE4-3D1F-4A34-39CA-452195A14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F77BB3-354C-953E-E74B-C67C1013F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430171-BD02-3A21-A017-ACA7C93F9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899FB4-26B3-1D19-0BE0-88AFA690C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2434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04CA10-FFC0-8916-BC73-32A30D7F8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9C98ED-65E7-D5E2-9D3E-2721902EA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552C9-5593-13C0-5276-C24989942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820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6597A-60A8-EB7F-42D5-63EF9FE7E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59BFC-3DAA-C698-F55B-920F7FDC1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68B984-127E-88A5-D856-51DA87A20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5613A-4428-7551-AF48-42F0C4BA1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E059DA-D36C-7155-0B77-C0F6A69D5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AEBFB-584B-7EA3-2FAA-0EDAE4F93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3565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79EF-9E0F-E428-38BA-0B24E4790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465C9D-6223-A6B7-CA10-68964F0CCA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7D363F-F28A-FFD6-B66C-E1867F00D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DC1256-68EA-3B9D-BDDE-08AE37C74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766A1-B0F9-DBE8-C25B-E7DFACA19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A2C2C-5C43-BBB5-3DCE-BBF777367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43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A6D6D0-00F4-3B32-452C-4DEBCA898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E02B1E-4ABA-BE6F-E562-6AB85B8C5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5FD4B-C1F9-02D6-F223-BCB22E0BE3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743B1B-E52C-4CEC-A48E-3CAD5B0922C2}" type="datetimeFigureOut">
              <a:rPr lang="en-IN" smtClean="0"/>
              <a:t>25-03-2024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FD818-90D0-C3AD-D374-878175F5CD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3D964-776F-8795-A39E-4D1D84A3CF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5BF11D-C2B1-4D7E-A9D0-56E0BBCA77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4326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5AD1A-E9CD-7068-82E7-B20AA153AE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8800" b="1" dirty="0" err="1"/>
              <a:t>Apriori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0528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B2FB84-3964-4849-7233-0671926B4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08" y="1211283"/>
            <a:ext cx="10269383" cy="38610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7D636D-3D3D-9BF6-24A3-6F91D0C53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440" y="3236791"/>
            <a:ext cx="10047118" cy="126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108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9D107-98F2-3892-8D8F-BA81AC274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12"/>
            <a:ext cx="12192000" cy="677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618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8AD889-5C71-6E7A-90F9-F61413E74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98"/>
            <a:ext cx="12192000" cy="684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935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3B0069-C594-CAEB-E20F-B4921BE9B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624"/>
            <a:ext cx="12192000" cy="608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25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2A02FB-F4B7-844E-EDAE-AF9D5D6A8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29" y="637052"/>
            <a:ext cx="12192000" cy="60500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8E74EC-F6A6-7C5F-5115-BE1122CCDE40}"/>
              </a:ext>
            </a:extLst>
          </p:cNvPr>
          <p:cNvSpPr txBox="1"/>
          <p:nvPr/>
        </p:nvSpPr>
        <p:spPr>
          <a:xfrm>
            <a:off x="2090057" y="106878"/>
            <a:ext cx="49279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5400" dirty="0"/>
              <a:t>Association rules</a:t>
            </a:r>
          </a:p>
        </p:txBody>
      </p:sp>
    </p:spTree>
    <p:extLst>
      <p:ext uri="{BB962C8B-B14F-4D97-AF65-F5344CB8AC3E}">
        <p14:creationId xmlns:p14="http://schemas.microsoft.com/office/powerpoint/2010/main" val="2586784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033EDD-CE08-FF1A-354B-8E48A556F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665"/>
            <a:ext cx="12192000" cy="5840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295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E659D5-5F95-009A-B134-980B89FD1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2589"/>
            <a:ext cx="12192000" cy="575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662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9C9621-5DAE-9A84-21E9-631D8ADFFC0E}"/>
              </a:ext>
            </a:extLst>
          </p:cNvPr>
          <p:cNvSpPr txBox="1"/>
          <p:nvPr/>
        </p:nvSpPr>
        <p:spPr>
          <a:xfrm>
            <a:off x="712519" y="593767"/>
            <a:ext cx="1080654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/>
              <a:t>A set of items is called </a:t>
            </a:r>
            <a:r>
              <a:rPr lang="en-US" sz="2400" b="1" dirty="0"/>
              <a:t>frequent</a:t>
            </a:r>
            <a:r>
              <a:rPr lang="en-US" sz="2400" dirty="0"/>
              <a:t> if it satisfies a minimum threshold value for </a:t>
            </a:r>
            <a:r>
              <a:rPr lang="en-US" sz="2400" b="1" dirty="0"/>
              <a:t>support</a:t>
            </a:r>
            <a:r>
              <a:rPr lang="en-US" sz="2400" dirty="0"/>
              <a:t> and </a:t>
            </a:r>
            <a:r>
              <a:rPr lang="en-US" sz="2400" b="1" dirty="0"/>
              <a:t>confidence. </a:t>
            </a:r>
          </a:p>
          <a:p>
            <a:pPr marL="0" indent="0" algn="just">
              <a:buNone/>
            </a:pPr>
            <a:endParaRPr lang="en-US" sz="2400" dirty="0"/>
          </a:p>
          <a:p>
            <a:pPr algn="just"/>
            <a:r>
              <a:rPr lang="en-US" sz="2400" b="1" dirty="0"/>
              <a:t>Support</a:t>
            </a:r>
            <a:r>
              <a:rPr lang="en-US" sz="2400" dirty="0"/>
              <a:t> shows transactions with items purchased together in a single transaction.</a:t>
            </a:r>
          </a:p>
          <a:p>
            <a:pPr marL="0" indent="0" algn="just">
              <a:buNone/>
            </a:pPr>
            <a:endParaRPr lang="en-US" sz="2400" dirty="0"/>
          </a:p>
          <a:p>
            <a:pPr algn="just"/>
            <a:r>
              <a:rPr lang="en-US" sz="2400" b="1" dirty="0"/>
              <a:t>Confidence</a:t>
            </a:r>
            <a:r>
              <a:rPr lang="en-US" sz="2400" dirty="0"/>
              <a:t> shows transactions where the items are purchased one after the other.</a:t>
            </a:r>
          </a:p>
          <a:p>
            <a:pPr marL="0" indent="0" algn="just">
              <a:buNone/>
            </a:pPr>
            <a:endParaRPr lang="en-US" sz="2400" dirty="0"/>
          </a:p>
          <a:p>
            <a:pPr algn="just"/>
            <a:r>
              <a:rPr lang="en-US" sz="2400" dirty="0"/>
              <a:t>For frequent itemset mining method, we consider only those transactions which meet minimum threshold support and confidence requirements. Insights from these mining algorithms offer a lot of benefits, cost-cutting and improved competitive advantage.</a:t>
            </a:r>
          </a:p>
          <a:p>
            <a:pPr marL="0" indent="0" algn="just">
              <a:buNone/>
            </a:pPr>
            <a:endParaRPr lang="en-US" sz="2400" dirty="0"/>
          </a:p>
          <a:p>
            <a:pPr algn="just"/>
            <a:r>
              <a:rPr lang="en-US" sz="2400" dirty="0"/>
              <a:t>The frequent mining algorithm is an efficient algorithm to mine the hidden patterns of </a:t>
            </a:r>
            <a:r>
              <a:rPr lang="en-US" sz="2400" dirty="0" err="1"/>
              <a:t>itemsets</a:t>
            </a:r>
            <a:r>
              <a:rPr lang="en-US" sz="2400" dirty="0"/>
              <a:t> within a short time and less memory consumption.</a:t>
            </a:r>
          </a:p>
        </p:txBody>
      </p:sp>
    </p:spTree>
    <p:extLst>
      <p:ext uri="{BB962C8B-B14F-4D97-AF65-F5344CB8AC3E}">
        <p14:creationId xmlns:p14="http://schemas.microsoft.com/office/powerpoint/2010/main" val="2395181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D7F36C-8CAF-FE0C-9E55-3AB4D7686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86" y="380011"/>
            <a:ext cx="12056827" cy="587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413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85AAA0-3E5C-DF25-D5C2-38449A7AA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994" y="1804761"/>
            <a:ext cx="7602011" cy="32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736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CD0B7-1694-19EF-E168-20E86DAFE7C1}"/>
              </a:ext>
            </a:extLst>
          </p:cNvPr>
          <p:cNvSpPr txBox="1"/>
          <p:nvPr/>
        </p:nvSpPr>
        <p:spPr>
          <a:xfrm>
            <a:off x="926276" y="181957"/>
            <a:ext cx="10058400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en-US" sz="3600" b="1" i="1" dirty="0"/>
              <a:t>Support</a:t>
            </a:r>
          </a:p>
          <a:p>
            <a:pPr>
              <a:buFontTx/>
              <a:buNone/>
            </a:pPr>
            <a:r>
              <a:rPr lang="en-US" altLang="en-US" sz="2400" dirty="0"/>
              <a:t>Every association rule has a support and a confidence. </a:t>
            </a:r>
          </a:p>
          <a:p>
            <a:pPr>
              <a:buFontTx/>
              <a:buNone/>
            </a:pPr>
            <a:r>
              <a:rPr lang="en-US" altLang="en-US" sz="2400" dirty="0"/>
              <a:t>“The support is the percentage of transactions that demonstrate the rule.”</a:t>
            </a:r>
          </a:p>
          <a:p>
            <a:pPr>
              <a:buFontTx/>
              <a:buNone/>
            </a:pPr>
            <a:endParaRPr lang="en-US" altLang="en-US" sz="2400" dirty="0"/>
          </a:p>
          <a:p>
            <a:pPr>
              <a:buFontTx/>
              <a:buNone/>
            </a:pPr>
            <a:r>
              <a:rPr lang="en-US" altLang="en-US" sz="2800" u="sng" dirty="0"/>
              <a:t>Example</a:t>
            </a:r>
            <a:r>
              <a:rPr lang="en-US" altLang="en-US" sz="2800" dirty="0"/>
              <a:t>:  Database with transactions ( customer_# : item_a1, item_a2, … )</a:t>
            </a:r>
          </a:p>
          <a:p>
            <a:pPr>
              <a:buFontTx/>
              <a:buNone/>
            </a:pPr>
            <a:endParaRPr lang="en-US" altLang="en-US" sz="2800" dirty="0"/>
          </a:p>
          <a:p>
            <a:pPr>
              <a:buFontTx/>
              <a:buNone/>
            </a:pPr>
            <a:r>
              <a:rPr lang="en-US" altLang="en-US" sz="2800" dirty="0"/>
              <a:t>   1:   1, 3, 5.</a:t>
            </a:r>
          </a:p>
          <a:p>
            <a:pPr>
              <a:buFontTx/>
              <a:buNone/>
            </a:pPr>
            <a:r>
              <a:rPr lang="en-US" altLang="en-US" sz="2800" dirty="0"/>
              <a:t>   2:   1, 8, 14, 17, 12.</a:t>
            </a:r>
          </a:p>
          <a:p>
            <a:pPr>
              <a:buFontTx/>
              <a:buNone/>
            </a:pPr>
            <a:r>
              <a:rPr lang="en-US" altLang="en-US" sz="2800" dirty="0"/>
              <a:t>   3:   4, 6, 8, 12, 9, 104.</a:t>
            </a:r>
          </a:p>
          <a:p>
            <a:pPr>
              <a:buFontTx/>
              <a:buNone/>
            </a:pPr>
            <a:r>
              <a:rPr lang="en-US" altLang="en-US" sz="2800" dirty="0"/>
              <a:t>   4:   2, 1, 8.</a:t>
            </a:r>
          </a:p>
          <a:p>
            <a:pPr>
              <a:buFontTx/>
              <a:buNone/>
            </a:pPr>
            <a:endParaRPr lang="en-US" altLang="en-US" sz="2800" dirty="0"/>
          </a:p>
          <a:p>
            <a:pPr>
              <a:buFontTx/>
              <a:buNone/>
            </a:pPr>
            <a:r>
              <a:rPr lang="en-US" altLang="en-US" sz="2800" dirty="0"/>
              <a:t>support  {8,12} = 2/4(,or 50% ~ 2 of 4 customers)</a:t>
            </a:r>
          </a:p>
          <a:p>
            <a:pPr>
              <a:buFontTx/>
              <a:buNone/>
            </a:pPr>
            <a:r>
              <a:rPr lang="en-US" altLang="en-US" sz="2800" dirty="0"/>
              <a:t>support {1, 5} = 1 /4(,or 25% ~ 1 of 4 customers )</a:t>
            </a:r>
          </a:p>
          <a:p>
            <a:pPr>
              <a:buFontTx/>
              <a:buNone/>
            </a:pPr>
            <a:r>
              <a:rPr lang="en-US" altLang="en-US" sz="2800" dirty="0"/>
              <a:t>support {1}  = 3/4 (,or 75% ~ 3 of 4 customers)</a:t>
            </a:r>
          </a:p>
        </p:txBody>
      </p:sp>
    </p:spTree>
    <p:extLst>
      <p:ext uri="{BB962C8B-B14F-4D97-AF65-F5344CB8AC3E}">
        <p14:creationId xmlns:p14="http://schemas.microsoft.com/office/powerpoint/2010/main" val="3590036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ADFCE7-3D89-50C8-87DB-CFA2401C6790}"/>
              </a:ext>
            </a:extLst>
          </p:cNvPr>
          <p:cNvSpPr txBox="1"/>
          <p:nvPr/>
        </p:nvSpPr>
        <p:spPr>
          <a:xfrm>
            <a:off x="653143" y="973778"/>
            <a:ext cx="9250878" cy="4877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buFontTx/>
              <a:buNone/>
            </a:pPr>
            <a:r>
              <a:rPr lang="en-US" altLang="en-US" sz="2000" u="sng" dirty="0"/>
              <a:t>Example</a:t>
            </a:r>
            <a:r>
              <a:rPr lang="en-US" altLang="en-US" sz="2000" dirty="0"/>
              <a:t>:  Database with transactions ( customer_# : item_a1, item_a2, … )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en-US" sz="2000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1:   3, 5, 8.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2:   2, 6, 8.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3:   1, 4, 7, 10.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4:   3, 8, 10.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5:   2, 5, 8.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6:   1, 5, 6.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7:   4, 5, 6, 8.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8:   2, 3, 4.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9:   1, 5, 7, 8.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10:   3, 8, 9, 10.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en-US" sz="2400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	</a:t>
            </a:r>
            <a:r>
              <a:rPr lang="en-US" altLang="en-US" sz="2800" b="1" dirty="0">
                <a:solidFill>
                  <a:srgbClr val="FF0000"/>
                </a:solidFill>
              </a:rPr>
              <a:t>Conf ( {5}  =&gt;  {8} ) ?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800" dirty="0"/>
              <a:t>supp({5}) = 5/10	  ,  supp({8}) = 7 /10 ,  supp({5,8}) = 4/10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800" dirty="0"/>
              <a:t>	</a:t>
            </a:r>
            <a:r>
              <a:rPr lang="en-US" altLang="en-US" sz="2800" i="1" u="sng" dirty="0"/>
              <a:t>then</a:t>
            </a:r>
            <a:r>
              <a:rPr lang="en-US" altLang="en-US" sz="2800" dirty="0"/>
              <a:t> </a:t>
            </a:r>
            <a:r>
              <a:rPr lang="en-US" altLang="en-US" sz="2800" b="1" dirty="0"/>
              <a:t>conf( {5}  =&gt;  {8} ) = 4/5 = 0.8 or 80%</a:t>
            </a:r>
          </a:p>
        </p:txBody>
      </p:sp>
    </p:spTree>
    <p:extLst>
      <p:ext uri="{BB962C8B-B14F-4D97-AF65-F5344CB8AC3E}">
        <p14:creationId xmlns:p14="http://schemas.microsoft.com/office/powerpoint/2010/main" val="4154593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45DBBA9-BB90-7D79-13D1-54D60D78E8DC}"/>
              </a:ext>
            </a:extLst>
          </p:cNvPr>
          <p:cNvSpPr txBox="1"/>
          <p:nvPr/>
        </p:nvSpPr>
        <p:spPr>
          <a:xfrm>
            <a:off x="1104405" y="771896"/>
            <a:ext cx="9690265" cy="4877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buFontTx/>
              <a:buNone/>
            </a:pPr>
            <a:r>
              <a:rPr lang="en-US" altLang="en-US" sz="2000" u="sng" dirty="0"/>
              <a:t>Example</a:t>
            </a:r>
            <a:r>
              <a:rPr lang="en-US" altLang="en-US" sz="2000" dirty="0"/>
              <a:t>:  Database with transactions ( customer_# : item_a1, item_a2, … )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en-US" sz="2000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1:   3, 5, 8.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2:   2, 6, 8.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3:   1, 4, 7, 10.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4:   3, 8, 10.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5:   2, 5, 8.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6:   1, 5, 6.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7:   4, 5, 6, 8.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8:   2, 3, 4.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 9:   1, 5, 7, 8.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400" dirty="0"/>
              <a:t>  10:   3, 8, 9, 10.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en-US" sz="2400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800" dirty="0"/>
              <a:t>	</a:t>
            </a:r>
            <a:r>
              <a:rPr lang="en-US" altLang="en-US" sz="2800" b="1" dirty="0">
                <a:solidFill>
                  <a:srgbClr val="009900"/>
                </a:solidFill>
              </a:rPr>
              <a:t>Conf ( {5}  =&gt;  {8} ) ? 80% Done.</a:t>
            </a:r>
            <a:r>
              <a:rPr lang="en-US" altLang="en-US" sz="2800" b="1" dirty="0">
                <a:solidFill>
                  <a:srgbClr val="FF0000"/>
                </a:solidFill>
              </a:rPr>
              <a:t> Conf ( {8}  =&gt;  {5} ) ?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800" dirty="0"/>
              <a:t>supp({5}) = 5/10	  ,  supp({8}) = 7/10 ,  supp({5,8}) = 4/10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800" dirty="0"/>
              <a:t>	</a:t>
            </a:r>
            <a:r>
              <a:rPr lang="en-US" altLang="en-US" sz="2800" i="1" u="sng" dirty="0"/>
              <a:t>then</a:t>
            </a:r>
            <a:r>
              <a:rPr lang="en-US" altLang="en-US" sz="2800" dirty="0"/>
              <a:t> </a:t>
            </a:r>
            <a:r>
              <a:rPr lang="en-US" altLang="en-US" sz="2800" b="1" dirty="0"/>
              <a:t>conf( {8}  =&gt;  {5} ) = 4/7 = 0.57 or 57%</a:t>
            </a:r>
          </a:p>
        </p:txBody>
      </p:sp>
    </p:spTree>
    <p:extLst>
      <p:ext uri="{BB962C8B-B14F-4D97-AF65-F5344CB8AC3E}">
        <p14:creationId xmlns:p14="http://schemas.microsoft.com/office/powerpoint/2010/main" val="461023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AEF70B-8FAA-813C-5A2B-1AA3B32ADA4F}"/>
              </a:ext>
            </a:extLst>
          </p:cNvPr>
          <p:cNvSpPr txBox="1"/>
          <p:nvPr/>
        </p:nvSpPr>
        <p:spPr>
          <a:xfrm>
            <a:off x="1191491" y="1650670"/>
            <a:ext cx="980901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FontTx/>
              <a:buNone/>
            </a:pPr>
            <a:r>
              <a:rPr lang="en-US" altLang="en-US" sz="3600" b="1" dirty="0">
                <a:solidFill>
                  <a:srgbClr val="009900"/>
                </a:solidFill>
              </a:rPr>
              <a:t>Conf ( {5}  =&gt;  {8} ) ? 80% Done.  </a:t>
            </a:r>
          </a:p>
          <a:p>
            <a:pPr lvl="1">
              <a:buFontTx/>
              <a:buNone/>
            </a:pPr>
            <a:r>
              <a:rPr lang="en-US" altLang="en-US" sz="3600" b="1" dirty="0">
                <a:solidFill>
                  <a:srgbClr val="009900"/>
                </a:solidFill>
              </a:rPr>
              <a:t>Conf ( {8}  =&gt;  {5} ) ? 57% Done.</a:t>
            </a:r>
          </a:p>
          <a:p>
            <a:pPr lvl="1">
              <a:buFontTx/>
              <a:buNone/>
            </a:pPr>
            <a:endParaRPr lang="en-US" altLang="en-US" sz="3600" b="1" dirty="0">
              <a:solidFill>
                <a:srgbClr val="009900"/>
              </a:solidFill>
            </a:endParaRPr>
          </a:p>
          <a:p>
            <a:pPr lvl="1">
              <a:buFontTx/>
              <a:buNone/>
            </a:pPr>
            <a:r>
              <a:rPr lang="en-US" altLang="en-US" sz="3600" b="1" dirty="0"/>
              <a:t>Rule ( {5}  =&gt;  {8} ) more meaningful than</a:t>
            </a:r>
          </a:p>
          <a:p>
            <a:pPr lvl="1">
              <a:buFontTx/>
              <a:buNone/>
            </a:pPr>
            <a:r>
              <a:rPr lang="en-US" altLang="en-US" sz="3600" b="1" dirty="0"/>
              <a:t>Rule ( {8}  =&gt;  {5} ) </a:t>
            </a:r>
          </a:p>
        </p:txBody>
      </p:sp>
    </p:spTree>
    <p:extLst>
      <p:ext uri="{BB962C8B-B14F-4D97-AF65-F5344CB8AC3E}">
        <p14:creationId xmlns:p14="http://schemas.microsoft.com/office/powerpoint/2010/main" val="282052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245DCE-D6FA-DB3C-E743-8BDC8550C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0"/>
            <a:ext cx="10896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734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659</Words>
  <Application>Microsoft Office PowerPoint</Application>
  <PresentationFormat>Widescreen</PresentationFormat>
  <Paragraphs>62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Apriori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Apriori </dc:title>
  <dc:creator>Abhilash V P</dc:creator>
  <cp:lastModifiedBy>Abhilash V P</cp:lastModifiedBy>
  <cp:revision>2</cp:revision>
  <dcterms:created xsi:type="dcterms:W3CDTF">2024-03-25T05:28:36Z</dcterms:created>
  <dcterms:modified xsi:type="dcterms:W3CDTF">2024-03-25T06:43:19Z</dcterms:modified>
</cp:coreProperties>
</file>

<file path=docProps/thumbnail.jpeg>
</file>